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304" r:id="rId4"/>
    <p:sldId id="273" r:id="rId5"/>
    <p:sldId id="288" r:id="rId6"/>
    <p:sldId id="292" r:id="rId7"/>
    <p:sldId id="293" r:id="rId8"/>
    <p:sldId id="294" r:id="rId9"/>
    <p:sldId id="295" r:id="rId10"/>
    <p:sldId id="296" r:id="rId11"/>
    <p:sldId id="297" r:id="rId12"/>
    <p:sldId id="298" r:id="rId13"/>
    <p:sldId id="299" r:id="rId14"/>
    <p:sldId id="300" r:id="rId15"/>
    <p:sldId id="301" r:id="rId16"/>
    <p:sldId id="302" r:id="rId17"/>
    <p:sldId id="305" r:id="rId18"/>
    <p:sldId id="30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94660"/>
  </p:normalViewPr>
  <p:slideViewPr>
    <p:cSldViewPr>
      <p:cViewPr varScale="1">
        <p:scale>
          <a:sx n="123" d="100"/>
          <a:sy n="123" d="100"/>
        </p:scale>
        <p:origin x="12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98FA40B-2236-4E49-ACAA-EDDA78AD70AA}" type="datetimeFigureOut">
              <a:rPr lang="en-US" smtClean="0"/>
              <a:t>6/8/20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311213275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FA40B-2236-4E49-ACAA-EDDA78AD70AA}" type="datetimeFigureOut">
              <a:rPr lang="en-US" smtClean="0"/>
              <a:t>6/8/20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279366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8FA40B-2236-4E49-ACAA-EDDA78AD70AA}" type="datetimeFigureOut">
              <a:rPr lang="en-US" smtClean="0"/>
              <a:t>6/8/20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184770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8FA40B-2236-4E49-ACAA-EDDA78AD70AA}" type="datetimeFigureOut">
              <a:rPr lang="en-US" smtClean="0"/>
              <a:t>6/8/20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16693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98FA40B-2236-4E49-ACAA-EDDA78AD70AA}" type="datetimeFigureOut">
              <a:rPr lang="en-US" smtClean="0"/>
              <a:t>6/8/20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40988715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98FA40B-2236-4E49-ACAA-EDDA78AD70AA}" type="datetimeFigureOut">
              <a:rPr lang="en-US" smtClean="0"/>
              <a:t>6/8/20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1024480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98FA40B-2236-4E49-ACAA-EDDA78AD70AA}" type="datetimeFigureOut">
              <a:rPr lang="en-US" smtClean="0"/>
              <a:t>6/8/20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348183-26DF-4436-8D1D-7D7CFED6D059}"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0342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8FA40B-2236-4E49-ACAA-EDDA78AD70AA}" type="datetimeFigureOut">
              <a:rPr lang="en-US" smtClean="0"/>
              <a:t>6/8/20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136047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FA40B-2236-4E49-ACAA-EDDA78AD70AA}" type="datetimeFigureOut">
              <a:rPr lang="en-US" smtClean="0"/>
              <a:t>6/8/20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279577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298FA40B-2236-4E49-ACAA-EDDA78AD70AA}" type="datetimeFigureOut">
              <a:rPr lang="en-US" smtClean="0"/>
              <a:t>6/8/20</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365289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98FA40B-2236-4E49-ACAA-EDDA78AD70AA}" type="datetimeFigureOut">
              <a:rPr lang="en-US" smtClean="0"/>
              <a:t>6/8/20</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E348183-26DF-4436-8D1D-7D7CFED6D059}" type="slidenum">
              <a:rPr lang="en-US" smtClean="0"/>
              <a:t>‹#›</a:t>
            </a:fld>
            <a:endParaRPr lang="en-US" dirty="0"/>
          </a:p>
        </p:txBody>
      </p:sp>
    </p:spTree>
    <p:extLst>
      <p:ext uri="{BB962C8B-B14F-4D97-AF65-F5344CB8AC3E}">
        <p14:creationId xmlns:p14="http://schemas.microsoft.com/office/powerpoint/2010/main" val="297147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298FA40B-2236-4E49-ACAA-EDDA78AD70AA}" type="datetimeFigureOut">
              <a:rPr lang="en-US" smtClean="0"/>
              <a:t>6/8/20</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4E348183-26DF-4436-8D1D-7D7CFED6D059}" type="slidenum">
              <a:rPr lang="en-US" smtClean="0"/>
              <a:t>‹#›</a:t>
            </a:fld>
            <a:endParaRPr lang="en-US" dirty="0"/>
          </a:p>
        </p:txBody>
      </p:sp>
    </p:spTree>
    <p:extLst>
      <p:ext uri="{BB962C8B-B14F-4D97-AF65-F5344CB8AC3E}">
        <p14:creationId xmlns:p14="http://schemas.microsoft.com/office/powerpoint/2010/main" val="2226002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twilliams4@yonkerspublicschool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9F26AF7-9AC1-49A4-8F89-2C63E1C0A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988248" y="5334000"/>
            <a:ext cx="5101209" cy="536125"/>
          </a:xfrm>
        </p:spPr>
        <p:txBody>
          <a:bodyPr>
            <a:noAutofit/>
          </a:bodyPr>
          <a:lstStyle/>
          <a:p>
            <a:pPr>
              <a:spcBef>
                <a:spcPts val="0"/>
              </a:spcBef>
            </a:pPr>
            <a:r>
              <a:rPr lang="en-US" sz="3200" dirty="0">
                <a:solidFill>
                  <a:srgbClr val="FF0000"/>
                </a:solidFill>
              </a:rPr>
              <a:t>By: Ms. Williams </a:t>
            </a:r>
          </a:p>
          <a:p>
            <a:pPr>
              <a:spcBef>
                <a:spcPts val="0"/>
              </a:spcBef>
            </a:pPr>
            <a:r>
              <a:rPr lang="en-US" sz="3200" dirty="0">
                <a:solidFill>
                  <a:srgbClr val="FF0000"/>
                </a:solidFill>
              </a:rPr>
              <a:t> Technology Teacher</a:t>
            </a:r>
          </a:p>
        </p:txBody>
      </p:sp>
      <p:pic>
        <p:nvPicPr>
          <p:cNvPr id="9" name="Picture 8" descr="Human Anatomy Stock Illustration - Download Image Now - iStock">
            <a:extLst>
              <a:ext uri="{FF2B5EF4-FFF2-40B4-BE49-F238E27FC236}">
                <a16:creationId xmlns:a16="http://schemas.microsoft.com/office/drawing/2014/main" id="{5B34253C-E006-A24F-B98D-BC7D2BE11A2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12618" y="1647950"/>
            <a:ext cx="2992582" cy="3164164"/>
          </a:xfrm>
          <a:prstGeom prst="rect">
            <a:avLst/>
          </a:prstGeom>
          <a:noFill/>
        </p:spPr>
      </p:pic>
      <p:pic>
        <p:nvPicPr>
          <p:cNvPr id="7" name="Picture 6" descr="This shows the different parts of a system unit for a computer ...">
            <a:extLst>
              <a:ext uri="{FF2B5EF4-FFF2-40B4-BE49-F238E27FC236}">
                <a16:creationId xmlns:a16="http://schemas.microsoft.com/office/drawing/2014/main" id="{5C64E758-B019-F647-BB14-CF49E059B9D5}"/>
              </a:ext>
            </a:extLst>
          </p:cNvPr>
          <p:cNvPicPr/>
          <p:nvPr/>
        </p:nvPicPr>
        <p:blipFill rotWithShape="1">
          <a:blip r:embed="rId3">
            <a:extLst>
              <a:ext uri="{28A0092B-C50C-407E-A947-70E740481C1C}">
                <a14:useLocalDpi xmlns:a14="http://schemas.microsoft.com/office/drawing/2010/main" val="0"/>
              </a:ext>
            </a:extLst>
          </a:blip>
          <a:srcRect l="4928" t="4010"/>
          <a:stretch/>
        </p:blipFill>
        <p:spPr bwMode="auto">
          <a:xfrm>
            <a:off x="4724400" y="1647950"/>
            <a:ext cx="3906982" cy="3168569"/>
          </a:xfrm>
          <a:prstGeom prst="rect">
            <a:avLst/>
          </a:prstGeom>
          <a:noFill/>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B9F4B6B9-C059-1B47-AE3D-EB07762CF78B}"/>
              </a:ext>
            </a:extLst>
          </p:cNvPr>
          <p:cNvSpPr txBox="1">
            <a:spLocks/>
          </p:cNvSpPr>
          <p:nvPr/>
        </p:nvSpPr>
        <p:spPr bwMode="blackWhite">
          <a:xfrm>
            <a:off x="1167002" y="175443"/>
            <a:ext cx="6743700" cy="1264762"/>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r>
              <a:rPr lang="en-US" sz="2000" dirty="0"/>
              <a:t>Comparing the Human Body parts to computer parts!</a:t>
            </a:r>
            <a:br>
              <a:rPr lang="en-US" sz="2000" dirty="0"/>
            </a:br>
            <a:r>
              <a:rPr lang="en-US" sz="2000" b="1" dirty="0">
                <a:solidFill>
                  <a:srgbClr val="FF0000"/>
                </a:solidFill>
              </a:rPr>
              <a:t>PowerPoint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Skin</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pic>
        <p:nvPicPr>
          <p:cNvPr id="2" name="Content Placeholder 1">
            <a:extLst>
              <a:ext uri="{FF2B5EF4-FFF2-40B4-BE49-F238E27FC236}">
                <a16:creationId xmlns:a16="http://schemas.microsoft.com/office/drawing/2014/main" id="{9BBD5BBC-830B-6048-B096-7DE74870CC32}"/>
              </a:ext>
            </a:extLst>
          </p:cNvPr>
          <p:cNvPicPr>
            <a:picLocks noGrp="1" noChangeAspect="1"/>
          </p:cNvPicPr>
          <p:nvPr>
            <p:ph sz="half" idx="2"/>
          </p:nvPr>
        </p:nvPicPr>
        <p:blipFill>
          <a:blip r:embed="rId2"/>
          <a:stretch>
            <a:fillRect/>
          </a:stretch>
        </p:blipFill>
        <p:spPr>
          <a:xfrm>
            <a:off x="304800" y="2206306"/>
            <a:ext cx="3810000" cy="1984693"/>
          </a:xfrm>
          <a:prstGeom prst="rect">
            <a:avLst/>
          </a:prstGeom>
        </p:spPr>
      </p:pic>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spTree>
    <p:extLst>
      <p:ext uri="{BB962C8B-B14F-4D97-AF65-F5344CB8AC3E}">
        <p14:creationId xmlns:p14="http://schemas.microsoft.com/office/powerpoint/2010/main" val="2527904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face</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grpSp>
        <p:nvGrpSpPr>
          <p:cNvPr id="11" name="Group 10">
            <a:extLst>
              <a:ext uri="{FF2B5EF4-FFF2-40B4-BE49-F238E27FC236}">
                <a16:creationId xmlns:a16="http://schemas.microsoft.com/office/drawing/2014/main" id="{F5601E21-5039-FE4A-BF99-CDD3015E26B7}"/>
              </a:ext>
            </a:extLst>
          </p:cNvPr>
          <p:cNvGrpSpPr/>
          <p:nvPr/>
        </p:nvGrpSpPr>
        <p:grpSpPr>
          <a:xfrm>
            <a:off x="876300" y="2051378"/>
            <a:ext cx="2667000" cy="2098565"/>
            <a:chOff x="3200400" y="1066800"/>
            <a:chExt cx="1255059" cy="1459302"/>
          </a:xfrm>
        </p:grpSpPr>
        <p:pic>
          <p:nvPicPr>
            <p:cNvPr id="12" name="Picture 11">
              <a:extLst>
                <a:ext uri="{FF2B5EF4-FFF2-40B4-BE49-F238E27FC236}">
                  <a16:creationId xmlns:a16="http://schemas.microsoft.com/office/drawing/2014/main" id="{C233B247-3D84-0E46-A029-E4D5C19BE7BD}"/>
                </a:ext>
              </a:extLst>
            </p:cNvPr>
            <p:cNvPicPr/>
            <p:nvPr/>
          </p:nvPicPr>
          <p:blipFill rotWithShape="1">
            <a:blip r:embed="rId2" cstate="print"/>
            <a:srcRect l="46582" t="7998" r="45559" b="76845"/>
            <a:stretch/>
          </p:blipFill>
          <p:spPr bwMode="auto">
            <a:xfrm>
              <a:off x="3200400" y="1066800"/>
              <a:ext cx="1255059" cy="1459302"/>
            </a:xfrm>
            <a:prstGeom prst="rect">
              <a:avLst/>
            </a:prstGeom>
            <a:noFill/>
            <a:ln w="9525">
              <a:noFill/>
              <a:miter lim="800000"/>
              <a:headEnd/>
              <a:tailEnd/>
            </a:ln>
          </p:spPr>
        </p:pic>
        <p:pic>
          <p:nvPicPr>
            <p:cNvPr id="15" name="Picture 14" descr="http://images.clipartpanda.com/mouth-clipart-nicubunu_Mouth_with_teeth_Clip_Art.png">
              <a:extLst>
                <a:ext uri="{FF2B5EF4-FFF2-40B4-BE49-F238E27FC236}">
                  <a16:creationId xmlns:a16="http://schemas.microsoft.com/office/drawing/2014/main" id="{8BFAB6B4-1852-A043-84FB-523F2079ABA3}"/>
                </a:ext>
              </a:extLst>
            </p:cNvPr>
            <p:cNvPicPr/>
            <p:nvPr/>
          </p:nvPicPr>
          <p:blipFill>
            <a:blip r:embed="rId3" cstate="print">
              <a:clrChange>
                <a:clrFrom>
                  <a:srgbClr val="000000">
                    <a:alpha val="0"/>
                  </a:srgbClr>
                </a:clrFrom>
                <a:clrTo>
                  <a:srgbClr val="000000">
                    <a:alpha val="0"/>
                  </a:srgbClr>
                </a:clrTo>
              </a:clrChange>
            </a:blip>
            <a:srcRect t="42333" b="17167"/>
            <a:stretch>
              <a:fillRect/>
            </a:stretch>
          </p:blipFill>
          <p:spPr bwMode="auto">
            <a:xfrm>
              <a:off x="3581400" y="2133600"/>
              <a:ext cx="411372" cy="163902"/>
            </a:xfrm>
            <a:prstGeom prst="rect">
              <a:avLst/>
            </a:prstGeom>
            <a:noFill/>
            <a:ln w="9525">
              <a:noFill/>
              <a:miter lim="800000"/>
              <a:headEnd/>
              <a:tailEnd/>
            </a:ln>
          </p:spPr>
        </p:pic>
        <p:pic>
          <p:nvPicPr>
            <p:cNvPr id="16" name="yui_3_5_1_2_1443400442197_713" descr="http://www.clker.com/cliparts/B/e/v/X/J/I/totetude-nose-outline-hi.png">
              <a:extLst>
                <a:ext uri="{FF2B5EF4-FFF2-40B4-BE49-F238E27FC236}">
                  <a16:creationId xmlns:a16="http://schemas.microsoft.com/office/drawing/2014/main" id="{8F25985D-8EEE-3243-ADC2-808B20EE511E}"/>
                </a:ext>
              </a:extLst>
            </p:cNvPr>
            <p:cNvPicPr/>
            <p:nvPr/>
          </p:nvPicPr>
          <p:blipFill>
            <a:blip r:embed="rId4" cstate="print"/>
            <a:srcRect/>
            <a:stretch>
              <a:fillRect/>
            </a:stretch>
          </p:blipFill>
          <p:spPr bwMode="auto">
            <a:xfrm>
              <a:off x="3706842" y="1752600"/>
              <a:ext cx="179358" cy="267419"/>
            </a:xfrm>
            <a:prstGeom prst="rect">
              <a:avLst/>
            </a:prstGeom>
            <a:noFill/>
            <a:ln w="9525">
              <a:noFill/>
              <a:miter lim="800000"/>
              <a:headEnd/>
              <a:tailEnd/>
            </a:ln>
          </p:spPr>
        </p:pic>
        <p:pic>
          <p:nvPicPr>
            <p:cNvPr id="18" name="Picture 17">
              <a:extLst>
                <a:ext uri="{FF2B5EF4-FFF2-40B4-BE49-F238E27FC236}">
                  <a16:creationId xmlns:a16="http://schemas.microsoft.com/office/drawing/2014/main" id="{FF1AE6E8-BA7C-1347-AB61-8B4582DA810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3621" y="1591394"/>
              <a:ext cx="685800" cy="400050"/>
            </a:xfrm>
            <a:prstGeom prst="rect">
              <a:avLst/>
            </a:prstGeom>
          </p:spPr>
        </p:pic>
      </p:grpSp>
    </p:spTree>
    <p:extLst>
      <p:ext uri="{BB962C8B-B14F-4D97-AF65-F5344CB8AC3E}">
        <p14:creationId xmlns:p14="http://schemas.microsoft.com/office/powerpoint/2010/main" val="411785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Hand</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pic>
        <p:nvPicPr>
          <p:cNvPr id="2" name="Content Placeholder 1">
            <a:extLst>
              <a:ext uri="{FF2B5EF4-FFF2-40B4-BE49-F238E27FC236}">
                <a16:creationId xmlns:a16="http://schemas.microsoft.com/office/drawing/2014/main" id="{F73181AC-0CD5-7040-8B5A-24B8FEC99F1A}"/>
              </a:ext>
            </a:extLst>
          </p:cNvPr>
          <p:cNvPicPr>
            <a:picLocks noGrp="1" noChangeAspect="1"/>
          </p:cNvPicPr>
          <p:nvPr>
            <p:ph sz="half" idx="2"/>
          </p:nvPr>
        </p:nvPicPr>
        <p:blipFill>
          <a:blip r:embed="rId2"/>
          <a:stretch>
            <a:fillRect/>
          </a:stretch>
        </p:blipFill>
        <p:spPr>
          <a:xfrm>
            <a:off x="304800" y="1899293"/>
            <a:ext cx="3429000" cy="2752400"/>
          </a:xfrm>
          <a:prstGeom prst="rect">
            <a:avLst/>
          </a:prstGeom>
        </p:spPr>
      </p:pic>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spTree>
    <p:extLst>
      <p:ext uri="{BB962C8B-B14F-4D97-AF65-F5344CB8AC3E}">
        <p14:creationId xmlns:p14="http://schemas.microsoft.com/office/powerpoint/2010/main" val="198160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Ears</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pic>
        <p:nvPicPr>
          <p:cNvPr id="6" name="Picture 5">
            <a:extLst>
              <a:ext uri="{FF2B5EF4-FFF2-40B4-BE49-F238E27FC236}">
                <a16:creationId xmlns:a16="http://schemas.microsoft.com/office/drawing/2014/main" id="{5AD26B1C-8FF4-C843-9FD1-DF34D52F2AB6}"/>
              </a:ext>
            </a:extLst>
          </p:cNvPr>
          <p:cNvPicPr>
            <a:picLocks noChangeAspect="1"/>
          </p:cNvPicPr>
          <p:nvPr/>
        </p:nvPicPr>
        <p:blipFill>
          <a:blip r:embed="rId2"/>
          <a:stretch>
            <a:fillRect/>
          </a:stretch>
        </p:blipFill>
        <p:spPr>
          <a:xfrm>
            <a:off x="304800" y="2090930"/>
            <a:ext cx="3810000" cy="2023870"/>
          </a:xfrm>
          <a:prstGeom prst="rect">
            <a:avLst/>
          </a:prstGeom>
        </p:spPr>
      </p:pic>
    </p:spTree>
    <p:extLst>
      <p:ext uri="{BB962C8B-B14F-4D97-AF65-F5344CB8AC3E}">
        <p14:creationId xmlns:p14="http://schemas.microsoft.com/office/powerpoint/2010/main" val="106786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heart</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pic>
        <p:nvPicPr>
          <p:cNvPr id="15" name="Content Placeholder 4">
            <a:extLst>
              <a:ext uri="{FF2B5EF4-FFF2-40B4-BE49-F238E27FC236}">
                <a16:creationId xmlns:a16="http://schemas.microsoft.com/office/drawing/2014/main" id="{4A0BD8F1-66A4-E042-9CDC-8A097E37CA5D}"/>
              </a:ext>
            </a:extLst>
          </p:cNvPr>
          <p:cNvPicPr>
            <a:picLocks noGrp="1" noChangeAspect="1"/>
          </p:cNvPicPr>
          <p:nvPr>
            <p:ph sz="half" idx="2"/>
          </p:nvPr>
        </p:nvPicPr>
        <p:blipFill>
          <a:blip r:embed="rId2"/>
          <a:stretch>
            <a:fillRect/>
          </a:stretch>
        </p:blipFill>
        <p:spPr>
          <a:xfrm>
            <a:off x="304800" y="2066935"/>
            <a:ext cx="3803043" cy="2292097"/>
          </a:xfrm>
          <a:prstGeom prst="rect">
            <a:avLst/>
          </a:prstGeom>
        </p:spPr>
      </p:pic>
    </p:spTree>
    <p:extLst>
      <p:ext uri="{BB962C8B-B14F-4D97-AF65-F5344CB8AC3E}">
        <p14:creationId xmlns:p14="http://schemas.microsoft.com/office/powerpoint/2010/main" val="390136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skeleton</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pic>
        <p:nvPicPr>
          <p:cNvPr id="16" name="Picture 8">
            <a:extLst>
              <a:ext uri="{FF2B5EF4-FFF2-40B4-BE49-F238E27FC236}">
                <a16:creationId xmlns:a16="http://schemas.microsoft.com/office/drawing/2014/main" id="{3196EF92-5228-4642-8891-1F017505692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400" y="1975335"/>
            <a:ext cx="1828800" cy="2672587"/>
          </a:xfrm>
          <a:prstGeom prst="rect">
            <a:avLst/>
          </a:prstGeom>
          <a:noFill/>
          <a:ln w="9525">
            <a:noFill/>
            <a:miter lim="800000"/>
            <a:headEnd/>
            <a:tailEnd/>
          </a:ln>
        </p:spPr>
      </p:pic>
    </p:spTree>
    <p:extLst>
      <p:ext uri="{BB962C8B-B14F-4D97-AF65-F5344CB8AC3E}">
        <p14:creationId xmlns:p14="http://schemas.microsoft.com/office/powerpoint/2010/main" val="223667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114300" y="1101852"/>
            <a:ext cx="4152900" cy="780361"/>
          </a:xfrm>
          <a:ln>
            <a:solidFill>
              <a:schemeClr val="tx1"/>
            </a:solidFill>
          </a:ln>
        </p:spPr>
        <p:txBody>
          <a:bodyPr>
            <a:normAutofit fontScale="77500" lnSpcReduction="20000"/>
          </a:bodyPr>
          <a:lstStyle/>
          <a:p>
            <a:r>
              <a:rPr lang="en-US" dirty="0">
                <a:solidFill>
                  <a:srgbClr val="FF0000"/>
                </a:solidFill>
              </a:rPr>
              <a:t>Digestion System </a:t>
            </a:r>
          </a:p>
          <a:p>
            <a:r>
              <a:rPr lang="en-US" dirty="0">
                <a:solidFill>
                  <a:srgbClr val="FF0000"/>
                </a:solidFill>
              </a:rPr>
              <a:t>(get rid of body  waste temporary)</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pic>
        <p:nvPicPr>
          <p:cNvPr id="11" name="Picture 41">
            <a:extLst>
              <a:ext uri="{FF2B5EF4-FFF2-40B4-BE49-F238E27FC236}">
                <a16:creationId xmlns:a16="http://schemas.microsoft.com/office/drawing/2014/main" id="{51BB3BA0-90AF-124C-984B-B630E0B6A79B}"/>
              </a:ext>
            </a:extLst>
          </p:cNvPr>
          <p:cNvPicPr>
            <a:picLocks noChangeAspect="1" noChangeArrowheads="1"/>
          </p:cNvPicPr>
          <p:nvPr/>
        </p:nvPicPr>
        <p:blipFill>
          <a:blip r:embed="rId2" cstate="print">
            <a:clrChange>
              <a:clrFrom>
                <a:srgbClr val="FFFFFF"/>
              </a:clrFrom>
              <a:clrTo>
                <a:srgbClr val="FFFFFF">
                  <a:alpha val="0"/>
                </a:srgbClr>
              </a:clrTo>
            </a:clrChange>
          </a:blip>
          <a:srcRect t="38606"/>
          <a:stretch>
            <a:fillRect/>
          </a:stretch>
        </p:blipFill>
        <p:spPr bwMode="auto">
          <a:xfrm>
            <a:off x="838200" y="2051378"/>
            <a:ext cx="2590800" cy="2292022"/>
          </a:xfrm>
          <a:prstGeom prst="rect">
            <a:avLst/>
          </a:prstGeom>
          <a:noFill/>
        </p:spPr>
      </p:pic>
    </p:spTree>
    <p:extLst>
      <p:ext uri="{BB962C8B-B14F-4D97-AF65-F5344CB8AC3E}">
        <p14:creationId xmlns:p14="http://schemas.microsoft.com/office/powerpoint/2010/main" val="107320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E17957-C05C-D14B-B397-E42F7E839D6B}"/>
              </a:ext>
            </a:extLst>
          </p:cNvPr>
          <p:cNvPicPr>
            <a:picLocks noChangeAspect="1"/>
          </p:cNvPicPr>
          <p:nvPr/>
        </p:nvPicPr>
        <p:blipFill rotWithShape="1">
          <a:blip r:embed="rId2"/>
          <a:srcRect b="10447"/>
          <a:stretch/>
        </p:blipFill>
        <p:spPr>
          <a:xfrm>
            <a:off x="285750" y="2079087"/>
            <a:ext cx="3810000" cy="1959514"/>
          </a:xfrm>
          <a:prstGeom prst="rect">
            <a:avLst/>
          </a:prstGeom>
        </p:spPr>
      </p:pic>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114300" y="1101852"/>
            <a:ext cx="4152900" cy="780361"/>
          </a:xfrm>
          <a:ln>
            <a:solidFill>
              <a:schemeClr val="tx1"/>
            </a:solidFill>
          </a:ln>
        </p:spPr>
        <p:txBody>
          <a:bodyPr>
            <a:normAutofit/>
          </a:bodyPr>
          <a:lstStyle/>
          <a:p>
            <a:r>
              <a:rPr lang="en-US" dirty="0">
                <a:solidFill>
                  <a:srgbClr val="FF0000"/>
                </a:solidFill>
              </a:rPr>
              <a:t>Sweat gland</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spTree>
    <p:extLst>
      <p:ext uri="{BB962C8B-B14F-4D97-AF65-F5344CB8AC3E}">
        <p14:creationId xmlns:p14="http://schemas.microsoft.com/office/powerpoint/2010/main" val="2577932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249382" y="1483644"/>
            <a:ext cx="4085463" cy="429766"/>
          </a:xfrm>
          <a:ln>
            <a:solidFill>
              <a:schemeClr val="tx1"/>
            </a:solidFill>
          </a:ln>
        </p:spPr>
        <p:txBody>
          <a:bodyPr>
            <a:normAutofit/>
          </a:bodyPr>
          <a:lstStyle/>
          <a:p>
            <a:r>
              <a:rPr lang="en-US" dirty="0">
                <a:solidFill>
                  <a:srgbClr val="FF0000"/>
                </a:solidFill>
              </a:rPr>
              <a:t>ROM (Read-Only-Memory)</a:t>
            </a:r>
          </a:p>
        </p:txBody>
      </p:sp>
      <p:sp>
        <p:nvSpPr>
          <p:cNvPr id="3" name="Content Placeholder 2">
            <a:extLst>
              <a:ext uri="{FF2B5EF4-FFF2-40B4-BE49-F238E27FC236}">
                <a16:creationId xmlns:a16="http://schemas.microsoft.com/office/drawing/2014/main" id="{12AA4B47-4F8F-3149-88C7-68C837799838}"/>
              </a:ext>
            </a:extLst>
          </p:cNvPr>
          <p:cNvSpPr>
            <a:spLocks noGrp="1"/>
          </p:cNvSpPr>
          <p:nvPr>
            <p:ph sz="half" idx="2"/>
          </p:nvPr>
        </p:nvSpPr>
        <p:spPr>
          <a:xfrm>
            <a:off x="249382" y="2161735"/>
            <a:ext cx="8478982" cy="2105465"/>
          </a:xfrm>
        </p:spPr>
        <p:txBody>
          <a:bodyPr>
            <a:normAutofit/>
          </a:bodyPr>
          <a:lstStyle/>
          <a:p>
            <a:r>
              <a:rPr lang="en-US" sz="1400" dirty="0"/>
              <a:t>What is the difference between the two? </a:t>
            </a:r>
          </a:p>
          <a:p>
            <a:r>
              <a:rPr lang="en-US" sz="1400" dirty="0"/>
              <a:t>Where are they located inside the System Unit?</a:t>
            </a:r>
          </a:p>
          <a:p>
            <a:r>
              <a:rPr lang="en-US" sz="1400" dirty="0"/>
              <a:t>Which one can you use to speed up the CPU (Central Processing Unit)?</a:t>
            </a:r>
          </a:p>
          <a:p>
            <a:r>
              <a:rPr lang="en-US" sz="1400" dirty="0"/>
              <a:t>Why are both computers parts important inside a System Unit? </a:t>
            </a:r>
          </a:p>
        </p:txBody>
      </p:sp>
      <p:sp>
        <p:nvSpPr>
          <p:cNvPr id="6" name="Text Placeholder 5">
            <a:extLst>
              <a:ext uri="{FF2B5EF4-FFF2-40B4-BE49-F238E27FC236}">
                <a16:creationId xmlns:a16="http://schemas.microsoft.com/office/drawing/2014/main" id="{2CC9627A-C819-3842-85BF-42954114783E}"/>
              </a:ext>
            </a:extLst>
          </p:cNvPr>
          <p:cNvSpPr>
            <a:spLocks noGrp="1"/>
          </p:cNvSpPr>
          <p:nvPr>
            <p:ph type="body" sz="quarter" idx="13"/>
          </p:nvPr>
        </p:nvSpPr>
        <p:spPr>
          <a:xfrm>
            <a:off x="4618655" y="1483644"/>
            <a:ext cx="4275963" cy="429766"/>
          </a:xfrm>
          <a:ln>
            <a:solidFill>
              <a:schemeClr val="tx1"/>
            </a:solidFill>
          </a:ln>
        </p:spPr>
        <p:txBody>
          <a:bodyPr/>
          <a:lstStyle/>
          <a:p>
            <a:r>
              <a:rPr lang="en-US" dirty="0">
                <a:solidFill>
                  <a:srgbClr val="FF0000"/>
                </a:solidFill>
              </a:rPr>
              <a:t>RAM(Random access memory)</a:t>
            </a:r>
          </a:p>
        </p:txBody>
      </p:sp>
      <p:sp>
        <p:nvSpPr>
          <p:cNvPr id="2" name="Title 1">
            <a:extLst>
              <a:ext uri="{FF2B5EF4-FFF2-40B4-BE49-F238E27FC236}">
                <a16:creationId xmlns:a16="http://schemas.microsoft.com/office/drawing/2014/main" id="{E7CBA84B-03ED-EF4C-888A-E66D46254FDA}"/>
              </a:ext>
            </a:extLst>
          </p:cNvPr>
          <p:cNvSpPr>
            <a:spLocks noGrp="1"/>
          </p:cNvSpPr>
          <p:nvPr>
            <p:ph type="title"/>
          </p:nvPr>
        </p:nvSpPr>
        <p:spPr>
          <a:xfrm>
            <a:off x="1603122" y="294924"/>
            <a:ext cx="5937755" cy="771876"/>
          </a:xfrm>
        </p:spPr>
        <p:txBody>
          <a:bodyPr/>
          <a:lstStyle/>
          <a:p>
            <a:r>
              <a:rPr lang="en-US" dirty="0"/>
              <a:t>memory</a:t>
            </a:r>
          </a:p>
        </p:txBody>
      </p:sp>
      <p:sp>
        <p:nvSpPr>
          <p:cNvPr id="7" name="Title 1">
            <a:extLst>
              <a:ext uri="{FF2B5EF4-FFF2-40B4-BE49-F238E27FC236}">
                <a16:creationId xmlns:a16="http://schemas.microsoft.com/office/drawing/2014/main" id="{2AB92D1D-2EC3-B74C-A76E-9B46BBB10767}"/>
              </a:ext>
            </a:extLst>
          </p:cNvPr>
          <p:cNvSpPr txBox="1">
            <a:spLocks/>
          </p:cNvSpPr>
          <p:nvPr/>
        </p:nvSpPr>
        <p:spPr bwMode="black">
          <a:xfrm>
            <a:off x="1365967" y="4515525"/>
            <a:ext cx="5937755" cy="678091"/>
          </a:xfrm>
          <a:prstGeom prst="rect">
            <a:avLst/>
          </a:prstGeom>
          <a:solidFill>
            <a:srgbClr val="FFFFFF"/>
          </a:solidFill>
          <a:ln w="31750" cap="sq">
            <a:solidFill>
              <a:srgbClr val="404040"/>
            </a:solidFill>
            <a:miter lim="800000"/>
          </a:ln>
        </p:spPr>
        <p:txBody>
          <a:bodyPr vert="horz" lIns="182880" tIns="182880" rIns="182880" bIns="182880" rtlCol="0" anchor="ctr">
            <a:normAutofit fontScale="92500" lnSpcReduction="10000"/>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dirty="0"/>
              <a:t>Keyboard</a:t>
            </a:r>
          </a:p>
        </p:txBody>
      </p:sp>
      <p:sp>
        <p:nvSpPr>
          <p:cNvPr id="8" name="Content Placeholder 2">
            <a:extLst>
              <a:ext uri="{FF2B5EF4-FFF2-40B4-BE49-F238E27FC236}">
                <a16:creationId xmlns:a16="http://schemas.microsoft.com/office/drawing/2014/main" id="{5B1D006A-EE60-F44A-A037-737857829559}"/>
              </a:ext>
            </a:extLst>
          </p:cNvPr>
          <p:cNvSpPr txBox="1">
            <a:spLocks/>
          </p:cNvSpPr>
          <p:nvPr/>
        </p:nvSpPr>
        <p:spPr>
          <a:xfrm>
            <a:off x="332508" y="5562600"/>
            <a:ext cx="8478982" cy="82677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What body part can be compared to the computer part listed above? </a:t>
            </a:r>
            <a:r>
              <a:rPr lang="en-US" dirty="0">
                <a:solidFill>
                  <a:srgbClr val="FF0000"/>
                </a:solidFill>
              </a:rPr>
              <a:t>Remember this is an input device. </a:t>
            </a:r>
            <a:r>
              <a:rPr lang="en-US" dirty="0">
                <a:solidFill>
                  <a:schemeClr val="tx1"/>
                </a:solidFill>
              </a:rPr>
              <a:t>Type your response HERE: </a:t>
            </a:r>
            <a:r>
              <a:rPr lang="en-US" dirty="0">
                <a:solidFill>
                  <a:srgbClr val="FF0000"/>
                </a:solidFill>
              </a:rPr>
              <a:t>______________________</a:t>
            </a:r>
          </a:p>
        </p:txBody>
      </p:sp>
    </p:spTree>
    <p:extLst>
      <p:ext uri="{BB962C8B-B14F-4D97-AF65-F5344CB8AC3E}">
        <p14:creationId xmlns:p14="http://schemas.microsoft.com/office/powerpoint/2010/main" val="157861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F264-5417-9940-B8A6-3243FCB28EF5}"/>
              </a:ext>
            </a:extLst>
          </p:cNvPr>
          <p:cNvSpPr>
            <a:spLocks noGrp="1"/>
          </p:cNvSpPr>
          <p:nvPr>
            <p:ph type="title"/>
          </p:nvPr>
        </p:nvSpPr>
        <p:spPr>
          <a:xfrm>
            <a:off x="533398" y="457200"/>
            <a:ext cx="8153399" cy="1188720"/>
          </a:xfrm>
        </p:spPr>
        <p:txBody>
          <a:bodyPr/>
          <a:lstStyle/>
          <a:p>
            <a:r>
              <a:rPr lang="en-US" dirty="0"/>
              <a:t>Background of a system unit/Desktop</a:t>
            </a:r>
          </a:p>
        </p:txBody>
      </p:sp>
      <p:sp>
        <p:nvSpPr>
          <p:cNvPr id="3" name="Content Placeholder 2">
            <a:extLst>
              <a:ext uri="{FF2B5EF4-FFF2-40B4-BE49-F238E27FC236}">
                <a16:creationId xmlns:a16="http://schemas.microsoft.com/office/drawing/2014/main" id="{D2724AE4-61F8-2445-A4D7-8AEC5EFBCFCE}"/>
              </a:ext>
            </a:extLst>
          </p:cNvPr>
          <p:cNvSpPr>
            <a:spLocks noGrp="1"/>
          </p:cNvSpPr>
          <p:nvPr>
            <p:ph idx="1"/>
          </p:nvPr>
        </p:nvSpPr>
        <p:spPr>
          <a:xfrm>
            <a:off x="228600" y="1878008"/>
            <a:ext cx="8686800" cy="4370392"/>
          </a:xfrm>
        </p:spPr>
        <p:txBody>
          <a:bodyPr>
            <a:normAutofit/>
          </a:bodyPr>
          <a:lstStyle/>
          <a:p>
            <a:pPr marL="0" indent="0">
              <a:buNone/>
            </a:pPr>
            <a:r>
              <a:rPr lang="en-US" sz="2000" dirty="0">
                <a:solidFill>
                  <a:schemeClr val="tx1"/>
                </a:solidFill>
              </a:rPr>
              <a:t>A System Unit, also know as a “tower” which is the main part of a desktop computer. It includes the motherboard, CPU (Central Processing Unit), RAM (Random-Area-Memory), ROM (Read-Only-Memory), Power supply (Wire), Coolant (FAN), GPU (Graphic Processing Unit), DVD/CD ROM. The motherboard is like the city of the system unit.  Compared to the City of Yonkers with all the buildings connected inside it. This is how all the components are connected by using the motherboard. The system unit also includes the casing that houses the internal components of the computer.  The desktop also includes other hardware’s which are a mouse, speakers, monitor etc. Students so now I would like for you to think about how the human body parts work together for us throughout the day.  Our brain, heart, digestion system, nervous system, mouth, ears, eyes, skeleton system, face, hands, and skin are like a computer. Complete this project and you will be able to understand how a computer is like a human body. </a:t>
            </a:r>
            <a:endParaRPr lang="en-US" dirty="0">
              <a:solidFill>
                <a:schemeClr val="tx1"/>
              </a:solidFill>
            </a:endParaRPr>
          </a:p>
        </p:txBody>
      </p:sp>
    </p:spTree>
    <p:extLst>
      <p:ext uri="{BB962C8B-B14F-4D97-AF65-F5344CB8AC3E}">
        <p14:creationId xmlns:p14="http://schemas.microsoft.com/office/powerpoint/2010/main" val="4071421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F264-5417-9940-B8A6-3243FCB28EF5}"/>
              </a:ext>
            </a:extLst>
          </p:cNvPr>
          <p:cNvSpPr>
            <a:spLocks noGrp="1"/>
          </p:cNvSpPr>
          <p:nvPr>
            <p:ph type="title"/>
          </p:nvPr>
        </p:nvSpPr>
        <p:spPr>
          <a:xfrm>
            <a:off x="533398" y="457200"/>
            <a:ext cx="8153399" cy="1188720"/>
          </a:xfrm>
        </p:spPr>
        <p:txBody>
          <a:bodyPr/>
          <a:lstStyle/>
          <a:p>
            <a:r>
              <a:rPr lang="en-US" dirty="0"/>
              <a:t>Students Follow the instructions below to complete this project</a:t>
            </a:r>
          </a:p>
        </p:txBody>
      </p:sp>
      <p:sp>
        <p:nvSpPr>
          <p:cNvPr id="3" name="Content Placeholder 2">
            <a:extLst>
              <a:ext uri="{FF2B5EF4-FFF2-40B4-BE49-F238E27FC236}">
                <a16:creationId xmlns:a16="http://schemas.microsoft.com/office/drawing/2014/main" id="{D2724AE4-61F8-2445-A4D7-8AEC5EFBCFCE}"/>
              </a:ext>
            </a:extLst>
          </p:cNvPr>
          <p:cNvSpPr>
            <a:spLocks noGrp="1"/>
          </p:cNvSpPr>
          <p:nvPr>
            <p:ph idx="1"/>
          </p:nvPr>
        </p:nvSpPr>
        <p:spPr>
          <a:xfrm>
            <a:off x="228600" y="1878008"/>
            <a:ext cx="8686800" cy="4370392"/>
          </a:xfrm>
        </p:spPr>
        <p:txBody>
          <a:bodyPr>
            <a:normAutofit/>
          </a:bodyPr>
          <a:lstStyle/>
          <a:p>
            <a:pPr marL="0" indent="0" algn="ctr">
              <a:buNone/>
            </a:pPr>
            <a:r>
              <a:rPr lang="en-US" sz="2000" b="1" dirty="0">
                <a:solidFill>
                  <a:schemeClr val="tx1"/>
                </a:solidFill>
              </a:rPr>
              <a:t>Students in </a:t>
            </a:r>
            <a:r>
              <a:rPr lang="en-US" sz="2000" b="1" dirty="0">
                <a:solidFill>
                  <a:srgbClr val="FF0000"/>
                </a:solidFill>
              </a:rPr>
              <a:t>Slide 4 </a:t>
            </a:r>
            <a:r>
              <a:rPr lang="en-US" sz="2000" b="1" dirty="0">
                <a:solidFill>
                  <a:schemeClr val="tx1"/>
                </a:solidFill>
              </a:rPr>
              <a:t>the computer parts are listed and located in </a:t>
            </a:r>
            <a:r>
              <a:rPr lang="en-US" sz="2000" b="1" dirty="0">
                <a:solidFill>
                  <a:srgbClr val="FF0000"/>
                </a:solidFill>
              </a:rPr>
              <a:t>Slide 5 </a:t>
            </a:r>
            <a:r>
              <a:rPr lang="en-US" sz="2000" b="1" dirty="0">
                <a:solidFill>
                  <a:schemeClr val="tx1"/>
                </a:solidFill>
              </a:rPr>
              <a:t>is an example of how each slide should look. </a:t>
            </a:r>
            <a:endParaRPr lang="en-US" b="1" dirty="0">
              <a:solidFill>
                <a:schemeClr val="tx1"/>
              </a:solidFill>
            </a:endParaRPr>
          </a:p>
          <a:p>
            <a:pPr marL="571500" lvl="1" indent="-342900">
              <a:buFont typeface="+mj-lt"/>
              <a:buAutoNum type="arabicParenR"/>
            </a:pPr>
            <a:r>
              <a:rPr lang="en-US" dirty="0"/>
              <a:t>Type the computer part that matches the body part inside each slide</a:t>
            </a:r>
          </a:p>
          <a:p>
            <a:pPr marL="571500" lvl="1" indent="-342900">
              <a:buFont typeface="+mj-lt"/>
              <a:buAutoNum type="arabicParenR"/>
            </a:pPr>
            <a:r>
              <a:rPr lang="en-US" dirty="0"/>
              <a:t>Insert an image of the computer part</a:t>
            </a:r>
          </a:p>
          <a:p>
            <a:pPr marL="571500" lvl="1" indent="-342900">
              <a:buFont typeface="+mj-lt"/>
              <a:buAutoNum type="arabicParenR"/>
            </a:pPr>
            <a:r>
              <a:rPr lang="en-US" dirty="0"/>
              <a:t>Explain the functions of the human part and computer part on each slide</a:t>
            </a:r>
          </a:p>
          <a:p>
            <a:pPr marL="571500" lvl="1" indent="-342900">
              <a:buFont typeface="+mj-lt"/>
              <a:buAutoNum type="arabicParenR"/>
            </a:pPr>
            <a:r>
              <a:rPr lang="en-US" dirty="0"/>
              <a:t>Find one </a:t>
            </a:r>
            <a:r>
              <a:rPr lang="en-US" b="1" dirty="0">
                <a:solidFill>
                  <a:srgbClr val="FF0000"/>
                </a:solidFill>
              </a:rPr>
              <a:t>MAIN</a:t>
            </a:r>
            <a:r>
              <a:rPr lang="en-US" b="1" dirty="0"/>
              <a:t> </a:t>
            </a:r>
            <a:r>
              <a:rPr lang="en-US" dirty="0"/>
              <a:t>word in each function explanation that you typed and highlight the word in </a:t>
            </a:r>
            <a:r>
              <a:rPr lang="en-US" dirty="0">
                <a:highlight>
                  <a:srgbClr val="FFFF00"/>
                </a:highlight>
              </a:rPr>
              <a:t>yellow.  </a:t>
            </a:r>
          </a:p>
          <a:p>
            <a:pPr marL="571500" lvl="1" indent="-342900">
              <a:buFont typeface="+mj-lt"/>
              <a:buAutoNum type="arabicParenR"/>
            </a:pPr>
            <a:r>
              <a:rPr lang="en-US" dirty="0">
                <a:solidFill>
                  <a:schemeClr val="tx1"/>
                </a:solidFill>
              </a:rPr>
              <a:t>Define the words that are highlighted in </a:t>
            </a:r>
            <a:r>
              <a:rPr lang="en-US" dirty="0">
                <a:solidFill>
                  <a:schemeClr val="tx1"/>
                </a:solidFill>
                <a:highlight>
                  <a:srgbClr val="FFFF00"/>
                </a:highlight>
              </a:rPr>
              <a:t>yellow</a:t>
            </a:r>
            <a:r>
              <a:rPr lang="en-US" dirty="0">
                <a:solidFill>
                  <a:schemeClr val="tx1"/>
                </a:solidFill>
              </a:rPr>
              <a:t> in the text box below with a short description</a:t>
            </a:r>
          </a:p>
          <a:p>
            <a:pPr marL="571500" lvl="1" indent="-342900">
              <a:buFont typeface="+mj-lt"/>
              <a:buAutoNum type="arabicParenR"/>
            </a:pPr>
            <a:r>
              <a:rPr lang="en-US" dirty="0">
                <a:solidFill>
                  <a:schemeClr val="tx1"/>
                </a:solidFill>
              </a:rPr>
              <a:t>Type your responses on the PowerPoint Presentation </a:t>
            </a:r>
          </a:p>
          <a:p>
            <a:pPr marL="571500" lvl="1" indent="-342900">
              <a:buFont typeface="+mj-lt"/>
              <a:buAutoNum type="arabicParenR"/>
            </a:pPr>
            <a:r>
              <a:rPr lang="en-US" dirty="0">
                <a:solidFill>
                  <a:srgbClr val="FF0000"/>
                </a:solidFill>
              </a:rPr>
              <a:t>Go to </a:t>
            </a:r>
            <a:r>
              <a:rPr lang="en-US" b="1" u="sng" dirty="0">
                <a:solidFill>
                  <a:srgbClr val="FF0000"/>
                </a:solidFill>
              </a:rPr>
              <a:t>File Save As</a:t>
            </a:r>
            <a:r>
              <a:rPr lang="en-US" dirty="0">
                <a:solidFill>
                  <a:srgbClr val="FF0000"/>
                </a:solidFill>
              </a:rPr>
              <a:t>: </a:t>
            </a:r>
            <a:r>
              <a:rPr lang="en-US" dirty="0">
                <a:solidFill>
                  <a:schemeClr val="tx1"/>
                </a:solidFill>
              </a:rPr>
              <a:t>CIS Project Summer Assignment</a:t>
            </a:r>
          </a:p>
          <a:p>
            <a:pPr marL="571500" lvl="1" indent="-342900">
              <a:buFont typeface="+mj-lt"/>
              <a:buAutoNum type="arabicParenR"/>
            </a:pPr>
            <a:r>
              <a:rPr lang="en-US" dirty="0">
                <a:solidFill>
                  <a:schemeClr val="tx1"/>
                </a:solidFill>
              </a:rPr>
              <a:t>Students send this project as an attachment and email to: </a:t>
            </a:r>
            <a:r>
              <a:rPr lang="en-US" dirty="0">
                <a:solidFill>
                  <a:schemeClr val="tx1"/>
                </a:solidFill>
                <a:hlinkClick r:id="rId2"/>
              </a:rPr>
              <a:t>twilliams4@yonkerspublicschools.org</a:t>
            </a:r>
            <a:endParaRPr lang="en-US" dirty="0">
              <a:solidFill>
                <a:schemeClr val="tx1"/>
              </a:solidFill>
            </a:endParaRPr>
          </a:p>
        </p:txBody>
      </p:sp>
    </p:spTree>
    <p:extLst>
      <p:ext uri="{BB962C8B-B14F-4D97-AF65-F5344CB8AC3E}">
        <p14:creationId xmlns:p14="http://schemas.microsoft.com/office/powerpoint/2010/main" val="166670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60960"/>
            <a:ext cx="5937755" cy="1188720"/>
          </a:xfrm>
        </p:spPr>
        <p:txBody>
          <a:bodyPr>
            <a:normAutofit/>
          </a:bodyPr>
          <a:lstStyle/>
          <a:p>
            <a:r>
              <a:rPr lang="en-US" dirty="0"/>
              <a:t>The Computer is like the Human Body!</a:t>
            </a:r>
          </a:p>
        </p:txBody>
      </p:sp>
      <p:sp>
        <p:nvSpPr>
          <p:cNvPr id="3" name="Content Placeholder 2"/>
          <p:cNvSpPr>
            <a:spLocks noGrp="1"/>
          </p:cNvSpPr>
          <p:nvPr>
            <p:ph idx="1"/>
          </p:nvPr>
        </p:nvSpPr>
        <p:spPr>
          <a:xfrm>
            <a:off x="457200" y="1542038"/>
            <a:ext cx="8229600" cy="457200"/>
          </a:xfrm>
        </p:spPr>
        <p:txBody>
          <a:bodyPr/>
          <a:lstStyle/>
          <a:p>
            <a:r>
              <a:rPr lang="en-US" dirty="0"/>
              <a:t>The computer parts you are going to match up to the human body are listed below:</a:t>
            </a:r>
          </a:p>
          <a:p>
            <a:endParaRPr lang="en-US" dirty="0"/>
          </a:p>
        </p:txBody>
      </p:sp>
      <p:sp>
        <p:nvSpPr>
          <p:cNvPr id="6" name="TextBox 5">
            <a:extLst>
              <a:ext uri="{FF2B5EF4-FFF2-40B4-BE49-F238E27FC236}">
                <a16:creationId xmlns:a16="http://schemas.microsoft.com/office/drawing/2014/main" id="{87CF1063-5741-E243-86B0-105DF26AC9C2}"/>
              </a:ext>
            </a:extLst>
          </p:cNvPr>
          <p:cNvSpPr txBox="1"/>
          <p:nvPr/>
        </p:nvSpPr>
        <p:spPr>
          <a:xfrm>
            <a:off x="228599" y="2040802"/>
            <a:ext cx="8686800" cy="3970318"/>
          </a:xfrm>
          <a:prstGeom prst="rect">
            <a:avLst/>
          </a:prstGeom>
          <a:noFill/>
          <a:ln w="22225" cmpd="dbl">
            <a:solidFill>
              <a:schemeClr val="accent1"/>
            </a:solidFill>
          </a:ln>
        </p:spPr>
        <p:txBody>
          <a:bodyPr wrap="square" numCol="2" rtlCol="0">
            <a:spAutoFit/>
          </a:bodyPr>
          <a:lstStyle/>
          <a:p>
            <a:pPr algn="ctr"/>
            <a:r>
              <a:rPr lang="en-US" sz="3600" dirty="0"/>
              <a:t>System Casing</a:t>
            </a:r>
          </a:p>
          <a:p>
            <a:pPr algn="ctr"/>
            <a:r>
              <a:rPr lang="en-US" sz="3600" dirty="0"/>
              <a:t>C.P.U.</a:t>
            </a:r>
          </a:p>
          <a:p>
            <a:pPr algn="ctr"/>
            <a:r>
              <a:rPr lang="en-US" sz="3600" dirty="0"/>
              <a:t>Microphone </a:t>
            </a:r>
          </a:p>
          <a:p>
            <a:pPr algn="ctr"/>
            <a:r>
              <a:rPr lang="en-US" sz="3600" dirty="0"/>
              <a:t>Monitor</a:t>
            </a:r>
          </a:p>
          <a:p>
            <a:pPr algn="ctr"/>
            <a:r>
              <a:rPr lang="en-US" sz="3600" dirty="0"/>
              <a:t>Motherboard</a:t>
            </a:r>
          </a:p>
          <a:p>
            <a:pPr algn="ctr"/>
            <a:r>
              <a:rPr lang="en-US" sz="3600" dirty="0"/>
              <a:t>Mouse </a:t>
            </a:r>
          </a:p>
          <a:p>
            <a:pPr algn="ctr"/>
            <a:endParaRPr lang="en-US" sz="3600" dirty="0"/>
          </a:p>
          <a:p>
            <a:pPr algn="ctr"/>
            <a:r>
              <a:rPr lang="en-US" sz="3600" dirty="0"/>
              <a:t>Power Supply/ wires</a:t>
            </a:r>
          </a:p>
          <a:p>
            <a:pPr algn="ctr"/>
            <a:r>
              <a:rPr lang="en-US" sz="3600" dirty="0"/>
              <a:t>Speakers</a:t>
            </a:r>
          </a:p>
          <a:p>
            <a:pPr algn="ctr"/>
            <a:r>
              <a:rPr lang="en-US" sz="3600" dirty="0"/>
              <a:t>Webcam</a:t>
            </a:r>
          </a:p>
          <a:p>
            <a:pPr algn="ctr"/>
            <a:r>
              <a:rPr lang="en-US" sz="3600" dirty="0"/>
              <a:t>Memory (RAM)</a:t>
            </a:r>
          </a:p>
          <a:p>
            <a:pPr algn="ctr"/>
            <a:r>
              <a:rPr lang="en-US" sz="3600" dirty="0"/>
              <a:t>Hard Drive (ROM)</a:t>
            </a:r>
          </a:p>
          <a:p>
            <a:pPr algn="ctr"/>
            <a:r>
              <a:rPr lang="en-US" sz="3600" dirty="0"/>
              <a:t>Fan/Coolant</a:t>
            </a:r>
          </a:p>
        </p:txBody>
      </p:sp>
    </p:spTree>
    <p:extLst>
      <p:ext uri="{BB962C8B-B14F-4D97-AF65-F5344CB8AC3E}">
        <p14:creationId xmlns:p14="http://schemas.microsoft.com/office/powerpoint/2010/main" val="186692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 calcmode="lin" valueType="num">
                                      <p:cBhvr additive="base">
                                        <p:cTn id="6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 calcmode="lin" valueType="num">
                                      <p:cBhvr additive="base">
                                        <p:cTn id="6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2" end="12"/>
                                            </p:txEl>
                                          </p:spTgt>
                                        </p:tgtEl>
                                        <p:attrNameLst>
                                          <p:attrName>style.visibility</p:attrName>
                                        </p:attrNameLst>
                                      </p:cBhvr>
                                      <p:to>
                                        <p:strVal val="visible"/>
                                      </p:to>
                                    </p:set>
                                    <p:anim calcmode="lin" valueType="num">
                                      <p:cBhvr additive="base">
                                        <p:cTn id="7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Brain</a:t>
            </a:r>
          </a:p>
        </p:txBody>
      </p:sp>
      <p:pic>
        <p:nvPicPr>
          <p:cNvPr id="19" name="Content Placeholder 18">
            <a:extLst>
              <a:ext uri="{FF2B5EF4-FFF2-40B4-BE49-F238E27FC236}">
                <a16:creationId xmlns:a16="http://schemas.microsoft.com/office/drawing/2014/main" id="{FAE95507-D9BB-9E43-B90C-6D81B4075A99}"/>
              </a:ext>
            </a:extLst>
          </p:cNvPr>
          <p:cNvPicPr>
            <a:picLocks noGrp="1" noChangeAspect="1"/>
          </p:cNvPicPr>
          <p:nvPr>
            <p:ph sz="quarter" idx="4"/>
          </p:nvPr>
        </p:nvPicPr>
        <p:blipFill>
          <a:blip r:embed="rId2"/>
          <a:stretch>
            <a:fillRect/>
          </a:stretch>
        </p:blipFill>
        <p:spPr>
          <a:xfrm>
            <a:off x="4876800" y="2206307"/>
            <a:ext cx="3626458" cy="2292096"/>
          </a:xfrm>
          <a:prstGeom prst="rect">
            <a:avLst/>
          </a:prstGeom>
        </p:spPr>
      </p:pic>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704087"/>
          </a:xfrm>
          <a:ln>
            <a:solidFill>
              <a:schemeClr val="tx1"/>
            </a:solidFill>
          </a:ln>
        </p:spPr>
        <p:txBody>
          <a:bodyPr>
            <a:normAutofit fontScale="92500" lnSpcReduction="10000"/>
          </a:bodyPr>
          <a:lstStyle/>
          <a:p>
            <a:r>
              <a:rPr lang="en-US" sz="1800" dirty="0">
                <a:solidFill>
                  <a:srgbClr val="FF0000"/>
                </a:solidFill>
              </a:rPr>
              <a:t>CPU </a:t>
            </a:r>
          </a:p>
          <a:p>
            <a:r>
              <a:rPr lang="en-US" sz="1800" dirty="0">
                <a:solidFill>
                  <a:srgbClr val="FF0000"/>
                </a:solidFill>
              </a:rPr>
              <a:t>(Central Processing Unit)</a:t>
            </a: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212635"/>
            <a:ext cx="3962400" cy="1477328"/>
          </a:xfrm>
          <a:prstGeom prst="rect">
            <a:avLst/>
          </a:prstGeom>
          <a:noFill/>
          <a:ln>
            <a:solidFill>
              <a:srgbClr val="FF0000"/>
            </a:solidFill>
          </a:ln>
        </p:spPr>
        <p:txBody>
          <a:bodyPr wrap="square" rtlCol="0">
            <a:spAutoFit/>
          </a:bodyPr>
          <a:lstStyle/>
          <a:p>
            <a:r>
              <a:rPr lang="en-US" dirty="0">
                <a:solidFill>
                  <a:srgbClr val="FF0000"/>
                </a:solidFill>
              </a:rPr>
              <a:t>Explain the Function: </a:t>
            </a:r>
            <a:r>
              <a:rPr lang="en-US" dirty="0"/>
              <a:t>the command center for the </a:t>
            </a:r>
            <a:r>
              <a:rPr lang="en-US" b="1" dirty="0"/>
              <a:t>human</a:t>
            </a:r>
            <a:r>
              <a:rPr lang="en-US" dirty="0"/>
              <a:t> nervous system. It receives signals from the body's sensory organs and </a:t>
            </a:r>
            <a:r>
              <a:rPr lang="en-US" dirty="0">
                <a:highlight>
                  <a:srgbClr val="FFFF00"/>
                </a:highlight>
              </a:rPr>
              <a:t>outputs</a:t>
            </a:r>
            <a:r>
              <a:rPr lang="en-US" dirty="0"/>
              <a:t> information to the muscles.</a:t>
            </a:r>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4298342" cy="1200329"/>
          </a:xfrm>
          <a:prstGeom prst="rect">
            <a:avLst/>
          </a:prstGeom>
          <a:noFill/>
          <a:ln>
            <a:solidFill>
              <a:srgbClr val="FF0000"/>
            </a:solidFill>
          </a:ln>
        </p:spPr>
        <p:txBody>
          <a:bodyPr wrap="square" rtlCol="0">
            <a:spAutoFit/>
          </a:bodyPr>
          <a:lstStyle/>
          <a:p>
            <a:r>
              <a:rPr lang="en-US" dirty="0">
                <a:solidFill>
                  <a:srgbClr val="FF0000"/>
                </a:solidFill>
              </a:rPr>
              <a:t>Explain the Function:  </a:t>
            </a:r>
            <a:r>
              <a:rPr lang="en-US" dirty="0"/>
              <a:t>the electronic connection within a computer that </a:t>
            </a:r>
            <a:r>
              <a:rPr lang="en-US" dirty="0">
                <a:highlight>
                  <a:srgbClr val="FFFF00"/>
                </a:highlight>
              </a:rPr>
              <a:t>executes</a:t>
            </a:r>
            <a:r>
              <a:rPr lang="en-US" dirty="0"/>
              <a:t> instructions that make up a computer program.</a:t>
            </a:r>
          </a:p>
        </p:txBody>
      </p:sp>
      <p:sp>
        <p:nvSpPr>
          <p:cNvPr id="20" name="TextBox 19">
            <a:extLst>
              <a:ext uri="{FF2B5EF4-FFF2-40B4-BE49-F238E27FC236}">
                <a16:creationId xmlns:a16="http://schemas.microsoft.com/office/drawing/2014/main" id="{F2E4C84D-A08E-A344-82A4-0B70BD311703}"/>
              </a:ext>
            </a:extLst>
          </p:cNvPr>
          <p:cNvSpPr txBox="1"/>
          <p:nvPr/>
        </p:nvSpPr>
        <p:spPr>
          <a:xfrm>
            <a:off x="232634" y="5987631"/>
            <a:ext cx="4034566" cy="646331"/>
          </a:xfrm>
          <a:prstGeom prst="rect">
            <a:avLst/>
          </a:prstGeom>
          <a:noFill/>
          <a:ln>
            <a:solidFill>
              <a:srgbClr val="FF0000"/>
            </a:solidFill>
          </a:ln>
        </p:spPr>
        <p:txBody>
          <a:bodyPr wrap="square" rtlCol="0">
            <a:spAutoFit/>
          </a:bodyPr>
          <a:lstStyle/>
          <a:p>
            <a:r>
              <a:rPr lang="en-US" dirty="0"/>
              <a:t>Output – produce, deliver, or supply (data) using a computer</a:t>
            </a:r>
          </a:p>
        </p:txBody>
      </p:sp>
      <p:sp>
        <p:nvSpPr>
          <p:cNvPr id="16" name="TextBox 15">
            <a:extLst>
              <a:ext uri="{FF2B5EF4-FFF2-40B4-BE49-F238E27FC236}">
                <a16:creationId xmlns:a16="http://schemas.microsoft.com/office/drawing/2014/main" id="{56897BE7-AE06-E44D-93F9-692F5E7A2D08}"/>
              </a:ext>
            </a:extLst>
          </p:cNvPr>
          <p:cNvSpPr txBox="1"/>
          <p:nvPr/>
        </p:nvSpPr>
        <p:spPr>
          <a:xfrm>
            <a:off x="3509234" y="917186"/>
            <a:ext cx="1824538" cy="369332"/>
          </a:xfrm>
          <a:prstGeom prst="rect">
            <a:avLst/>
          </a:prstGeom>
          <a:noFill/>
        </p:spPr>
        <p:txBody>
          <a:bodyPr wrap="none" rtlCol="0">
            <a:spAutoFit/>
          </a:bodyPr>
          <a:lstStyle/>
          <a:p>
            <a:r>
              <a:rPr lang="en-US" dirty="0"/>
              <a:t>EXAMPLE SLIDE</a:t>
            </a:r>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6068393"/>
            <a:ext cx="4034566" cy="369332"/>
          </a:xfrm>
          <a:prstGeom prst="rect">
            <a:avLst/>
          </a:prstGeom>
          <a:noFill/>
          <a:ln>
            <a:solidFill>
              <a:srgbClr val="FF0000"/>
            </a:solidFill>
          </a:ln>
        </p:spPr>
        <p:txBody>
          <a:bodyPr wrap="square" rtlCol="0">
            <a:spAutoFit/>
          </a:bodyPr>
          <a:lstStyle/>
          <a:p>
            <a:r>
              <a:rPr lang="en-US" dirty="0"/>
              <a:t>Executes - carry out or put into effect</a:t>
            </a:r>
          </a:p>
        </p:txBody>
      </p:sp>
      <p:pic>
        <p:nvPicPr>
          <p:cNvPr id="18" name="Content Placeholder 17" descr="https://sp.yimg.com/xj/th?id=JN.20vFklsSR6GQVMnz1Wb7Cw&amp;pid=15.1&amp;P=0&amp;w=300&amp;h=300">
            <a:extLst>
              <a:ext uri="{FF2B5EF4-FFF2-40B4-BE49-F238E27FC236}">
                <a16:creationId xmlns:a16="http://schemas.microsoft.com/office/drawing/2014/main" id="{3BC63A79-FD7F-D94B-A97E-05CCF7BC903A}"/>
              </a:ext>
            </a:extLst>
          </p:cNvPr>
          <p:cNvPicPr>
            <a:picLocks noGrp="1"/>
          </p:cNvPicPr>
          <p:nvPr>
            <p:ph sz="half" idx="2"/>
          </p:nvPr>
        </p:nvPicPr>
        <p:blipFill>
          <a:blip r:embed="rId3" cstate="print">
            <a:clrChange>
              <a:clrFrom>
                <a:srgbClr val="FFFFFF"/>
              </a:clrFrom>
              <a:clrTo>
                <a:srgbClr val="FFFFFF">
                  <a:alpha val="0"/>
                </a:srgbClr>
              </a:clrTo>
            </a:clrChange>
          </a:blip>
          <a:srcRect/>
          <a:stretch>
            <a:fillRect/>
          </a:stretch>
        </p:blipFill>
        <p:spPr bwMode="auto">
          <a:xfrm>
            <a:off x="685800" y="2206307"/>
            <a:ext cx="3124200" cy="1625474"/>
          </a:xfrm>
          <a:prstGeom prst="rect">
            <a:avLst/>
          </a:prstGeom>
          <a:noFill/>
          <a:ln w="9525">
            <a:noFill/>
            <a:miter lim="800000"/>
            <a:headEnd/>
            <a:tailEnd/>
          </a:ln>
        </p:spPr>
      </p:pic>
    </p:spTree>
    <p:extLst>
      <p:ext uri="{BB962C8B-B14F-4D97-AF65-F5344CB8AC3E}">
        <p14:creationId xmlns:p14="http://schemas.microsoft.com/office/powerpoint/2010/main" val="299398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Nervous system</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pic>
        <p:nvPicPr>
          <p:cNvPr id="12" name="Content Placeholder 1">
            <a:extLst>
              <a:ext uri="{FF2B5EF4-FFF2-40B4-BE49-F238E27FC236}">
                <a16:creationId xmlns:a16="http://schemas.microsoft.com/office/drawing/2014/main" id="{62609AE0-1D02-504D-9327-D5461DB25CFE}"/>
              </a:ext>
            </a:extLst>
          </p:cNvPr>
          <p:cNvPicPr>
            <a:picLocks noChangeAspect="1"/>
          </p:cNvPicPr>
          <p:nvPr/>
        </p:nvPicPr>
        <p:blipFill rotWithShape="1">
          <a:blip r:embed="rId2"/>
          <a:srcRect b="14246"/>
          <a:stretch/>
        </p:blipFill>
        <p:spPr>
          <a:xfrm>
            <a:off x="304800" y="1904630"/>
            <a:ext cx="3810000" cy="2596776"/>
          </a:xfrm>
          <a:prstGeom prst="rect">
            <a:avLst/>
          </a:prstGeom>
        </p:spPr>
      </p:pic>
    </p:spTree>
    <p:extLst>
      <p:ext uri="{BB962C8B-B14F-4D97-AF65-F5344CB8AC3E}">
        <p14:creationId xmlns:p14="http://schemas.microsoft.com/office/powerpoint/2010/main" val="68307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mouth</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pic>
        <p:nvPicPr>
          <p:cNvPr id="2" name="Content Placeholder 1">
            <a:extLst>
              <a:ext uri="{FF2B5EF4-FFF2-40B4-BE49-F238E27FC236}">
                <a16:creationId xmlns:a16="http://schemas.microsoft.com/office/drawing/2014/main" id="{45796B1D-3D17-6745-B8EB-CB75CC01E10A}"/>
              </a:ext>
            </a:extLst>
          </p:cNvPr>
          <p:cNvPicPr>
            <a:picLocks noGrp="1" noChangeAspect="1"/>
          </p:cNvPicPr>
          <p:nvPr>
            <p:ph sz="half" idx="2"/>
          </p:nvPr>
        </p:nvPicPr>
        <p:blipFill>
          <a:blip r:embed="rId2"/>
          <a:stretch>
            <a:fillRect/>
          </a:stretch>
        </p:blipFill>
        <p:spPr>
          <a:xfrm>
            <a:off x="519484" y="2051378"/>
            <a:ext cx="3595316" cy="2215822"/>
          </a:xfrm>
          <a:prstGeom prst="rect">
            <a:avLst/>
          </a:prstGeom>
        </p:spPr>
      </p:pic>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spTree>
    <p:extLst>
      <p:ext uri="{BB962C8B-B14F-4D97-AF65-F5344CB8AC3E}">
        <p14:creationId xmlns:p14="http://schemas.microsoft.com/office/powerpoint/2010/main" val="320847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lstStyle/>
          <a:p>
            <a:r>
              <a:rPr lang="en-US" dirty="0">
                <a:solidFill>
                  <a:srgbClr val="FF0000"/>
                </a:solidFill>
              </a:rPr>
              <a:t>eyes</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pic>
        <p:nvPicPr>
          <p:cNvPr id="11" name="Content Placeholder 10">
            <a:extLst>
              <a:ext uri="{FF2B5EF4-FFF2-40B4-BE49-F238E27FC236}">
                <a16:creationId xmlns:a16="http://schemas.microsoft.com/office/drawing/2014/main" id="{F904F5DC-773D-A640-9F6D-CD0544918F0C}"/>
              </a:ext>
            </a:extLst>
          </p:cNvPr>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654152" y="2544378"/>
            <a:ext cx="3263695" cy="1108075"/>
          </a:xfrm>
          <a:prstGeom prst="rect">
            <a:avLst/>
          </a:prstGeom>
        </p:spPr>
      </p:pic>
    </p:spTree>
    <p:extLst>
      <p:ext uri="{BB962C8B-B14F-4D97-AF65-F5344CB8AC3E}">
        <p14:creationId xmlns:p14="http://schemas.microsoft.com/office/powerpoint/2010/main" val="406041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A63CDC-433C-1941-9544-9DBE1CAE633A}"/>
              </a:ext>
            </a:extLst>
          </p:cNvPr>
          <p:cNvSpPr>
            <a:spLocks noGrp="1"/>
          </p:cNvSpPr>
          <p:nvPr>
            <p:ph type="body" idx="1"/>
          </p:nvPr>
        </p:nvSpPr>
        <p:spPr>
          <a:xfrm>
            <a:off x="304800" y="1271017"/>
            <a:ext cx="3810000" cy="481583"/>
          </a:xfrm>
          <a:ln>
            <a:solidFill>
              <a:schemeClr val="tx1"/>
            </a:solidFill>
          </a:ln>
        </p:spPr>
        <p:txBody>
          <a:bodyPr>
            <a:normAutofit fontScale="92500"/>
          </a:bodyPr>
          <a:lstStyle/>
          <a:p>
            <a:r>
              <a:rPr lang="en-US" dirty="0">
                <a:solidFill>
                  <a:srgbClr val="FF0000"/>
                </a:solidFill>
              </a:rPr>
              <a:t>Brain (multiple functions)</a:t>
            </a:r>
          </a:p>
        </p:txBody>
      </p:sp>
      <p:sp>
        <p:nvSpPr>
          <p:cNvPr id="7" name="Text Placeholder 6">
            <a:extLst>
              <a:ext uri="{FF2B5EF4-FFF2-40B4-BE49-F238E27FC236}">
                <a16:creationId xmlns:a16="http://schemas.microsoft.com/office/drawing/2014/main" id="{DC0E235F-B6FF-394F-97D4-2B2E3AA6318F}"/>
              </a:ext>
            </a:extLst>
          </p:cNvPr>
          <p:cNvSpPr>
            <a:spLocks noGrp="1"/>
          </p:cNvSpPr>
          <p:nvPr>
            <p:ph type="body" sz="quarter" idx="13"/>
          </p:nvPr>
        </p:nvSpPr>
        <p:spPr>
          <a:xfrm>
            <a:off x="4572000" y="1271017"/>
            <a:ext cx="4052516" cy="481583"/>
          </a:xfrm>
          <a:ln>
            <a:solidFill>
              <a:schemeClr val="tx1"/>
            </a:solidFill>
          </a:ln>
        </p:spPr>
        <p:txBody>
          <a:bodyPr>
            <a:normAutofit/>
          </a:bodyPr>
          <a:lstStyle/>
          <a:p>
            <a:endParaRPr lang="en-US" sz="1800" dirty="0">
              <a:solidFill>
                <a:srgbClr val="FF0000"/>
              </a:solidFill>
            </a:endParaRPr>
          </a:p>
        </p:txBody>
      </p:sp>
      <p:sp>
        <p:nvSpPr>
          <p:cNvPr id="8" name="Title 1">
            <a:extLst>
              <a:ext uri="{FF2B5EF4-FFF2-40B4-BE49-F238E27FC236}">
                <a16:creationId xmlns:a16="http://schemas.microsoft.com/office/drawing/2014/main" id="{81FAFC3F-9419-144E-846E-A7F80A745028}"/>
              </a:ext>
            </a:extLst>
          </p:cNvPr>
          <p:cNvSpPr txBox="1">
            <a:spLocks/>
          </p:cNvSpPr>
          <p:nvPr/>
        </p:nvSpPr>
        <p:spPr bwMode="black">
          <a:xfrm>
            <a:off x="114300" y="228600"/>
            <a:ext cx="8915400" cy="704087"/>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2200" dirty="0"/>
              <a:t>Human Body parts </a:t>
            </a:r>
            <a:r>
              <a:rPr lang="en-US" sz="2200" i="1" u="sng" dirty="0">
                <a:solidFill>
                  <a:srgbClr val="FF0000"/>
                </a:solidFill>
              </a:rPr>
              <a:t>compared</a:t>
            </a:r>
            <a:r>
              <a:rPr lang="en-US" sz="2200" dirty="0"/>
              <a:t> to computer parts</a:t>
            </a:r>
          </a:p>
        </p:txBody>
      </p:sp>
      <p:sp>
        <p:nvSpPr>
          <p:cNvPr id="13" name="TextBox 12">
            <a:extLst>
              <a:ext uri="{FF2B5EF4-FFF2-40B4-BE49-F238E27FC236}">
                <a16:creationId xmlns:a16="http://schemas.microsoft.com/office/drawing/2014/main" id="{3D5CD5A5-D8FD-6441-9E0E-A9FDB3050EF5}"/>
              </a:ext>
            </a:extLst>
          </p:cNvPr>
          <p:cNvSpPr txBox="1"/>
          <p:nvPr/>
        </p:nvSpPr>
        <p:spPr>
          <a:xfrm>
            <a:off x="304800" y="4651693"/>
            <a:ext cx="3962400"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14" name="TextBox 13">
            <a:extLst>
              <a:ext uri="{FF2B5EF4-FFF2-40B4-BE49-F238E27FC236}">
                <a16:creationId xmlns:a16="http://schemas.microsoft.com/office/drawing/2014/main" id="{4144A6F8-80D2-CB43-9589-6BA2844C15E4}"/>
              </a:ext>
            </a:extLst>
          </p:cNvPr>
          <p:cNvSpPr txBox="1"/>
          <p:nvPr/>
        </p:nvSpPr>
        <p:spPr>
          <a:xfrm>
            <a:off x="4693258" y="4651693"/>
            <a:ext cx="3931258" cy="369332"/>
          </a:xfrm>
          <a:prstGeom prst="rect">
            <a:avLst/>
          </a:prstGeom>
          <a:noFill/>
          <a:ln>
            <a:solidFill>
              <a:srgbClr val="FF0000"/>
            </a:solidFill>
          </a:ln>
        </p:spPr>
        <p:txBody>
          <a:bodyPr wrap="square" rtlCol="0">
            <a:spAutoFit/>
          </a:bodyPr>
          <a:lstStyle/>
          <a:p>
            <a:r>
              <a:rPr lang="en-US" dirty="0">
                <a:solidFill>
                  <a:srgbClr val="FF0000"/>
                </a:solidFill>
              </a:rPr>
              <a:t>Explain the Function:</a:t>
            </a:r>
            <a:endParaRPr lang="en-US" dirty="0"/>
          </a:p>
        </p:txBody>
      </p:sp>
      <p:sp>
        <p:nvSpPr>
          <p:cNvPr id="20" name="TextBox 19">
            <a:extLst>
              <a:ext uri="{FF2B5EF4-FFF2-40B4-BE49-F238E27FC236}">
                <a16:creationId xmlns:a16="http://schemas.microsoft.com/office/drawing/2014/main" id="{F2E4C84D-A08E-A344-82A4-0B70BD311703}"/>
              </a:ext>
            </a:extLst>
          </p:cNvPr>
          <p:cNvSpPr txBox="1"/>
          <p:nvPr/>
        </p:nvSpPr>
        <p:spPr>
          <a:xfrm>
            <a:off x="304800" y="5987631"/>
            <a:ext cx="3962400" cy="369332"/>
          </a:xfrm>
          <a:prstGeom prst="rect">
            <a:avLst/>
          </a:prstGeom>
          <a:noFill/>
          <a:ln>
            <a:solidFill>
              <a:srgbClr val="FF00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8A5DD866-3F94-294E-AF7C-C511AAF78C56}"/>
              </a:ext>
            </a:extLst>
          </p:cNvPr>
          <p:cNvSpPr txBox="1"/>
          <p:nvPr/>
        </p:nvSpPr>
        <p:spPr>
          <a:xfrm>
            <a:off x="4693258" y="5987631"/>
            <a:ext cx="4034566" cy="369332"/>
          </a:xfrm>
          <a:prstGeom prst="rect">
            <a:avLst/>
          </a:prstGeom>
          <a:noFill/>
          <a:ln>
            <a:solidFill>
              <a:srgbClr val="FF0000"/>
            </a:solidFill>
          </a:ln>
        </p:spPr>
        <p:txBody>
          <a:bodyPr wrap="square" rtlCol="0">
            <a:spAutoFit/>
          </a:bodyPr>
          <a:lstStyle/>
          <a:p>
            <a:endParaRPr lang="en-US" dirty="0"/>
          </a:p>
        </p:txBody>
      </p:sp>
      <p:sp>
        <p:nvSpPr>
          <p:cNvPr id="9" name="Content Placeholder 8">
            <a:extLst>
              <a:ext uri="{FF2B5EF4-FFF2-40B4-BE49-F238E27FC236}">
                <a16:creationId xmlns:a16="http://schemas.microsoft.com/office/drawing/2014/main" id="{018EEF76-576E-DC45-89BE-D1D02334BA31}"/>
              </a:ext>
            </a:extLst>
          </p:cNvPr>
          <p:cNvSpPr>
            <a:spLocks noGrp="1"/>
          </p:cNvSpPr>
          <p:nvPr>
            <p:ph sz="quarter" idx="4"/>
          </p:nvPr>
        </p:nvSpPr>
        <p:spPr>
          <a:xfrm>
            <a:off x="4693258" y="2051378"/>
            <a:ext cx="3931258" cy="2520502"/>
          </a:xfrm>
        </p:spPr>
        <p:txBody>
          <a:bodyPr/>
          <a:lstStyle/>
          <a:p>
            <a:endParaRPr lang="en-US" dirty="0"/>
          </a:p>
        </p:txBody>
      </p:sp>
      <p:pic>
        <p:nvPicPr>
          <p:cNvPr id="11" name="Content Placeholder 17" descr="https://sp.yimg.com/xj/th?id=JN.20vFklsSR6GQVMnz1Wb7Cw&amp;pid=15.1&amp;P=0&amp;w=300&amp;h=300">
            <a:extLst>
              <a:ext uri="{FF2B5EF4-FFF2-40B4-BE49-F238E27FC236}">
                <a16:creationId xmlns:a16="http://schemas.microsoft.com/office/drawing/2014/main" id="{505BFBCB-EF45-854D-83A6-4FA73FCAE4E1}"/>
              </a:ext>
            </a:extLst>
          </p:cNvPr>
          <p:cNvPicPr>
            <a:picLocks noGrp="1"/>
          </p:cNvPicPr>
          <p:nvPr>
            <p:ph sz="half" idx="2"/>
          </p:nvPr>
        </p:nvPicPr>
        <p:blipFill>
          <a:blip r:embed="rId2" cstate="print">
            <a:clrChange>
              <a:clrFrom>
                <a:srgbClr val="FFFFFF"/>
              </a:clrFrom>
              <a:clrTo>
                <a:srgbClr val="FFFFFF">
                  <a:alpha val="0"/>
                </a:srgbClr>
              </a:clrTo>
            </a:clrChange>
          </a:blip>
          <a:srcRect/>
          <a:stretch>
            <a:fillRect/>
          </a:stretch>
        </p:blipFill>
        <p:spPr bwMode="auto">
          <a:xfrm>
            <a:off x="685800" y="2051378"/>
            <a:ext cx="3048000" cy="2292022"/>
          </a:xfrm>
          <a:prstGeom prst="rect">
            <a:avLst/>
          </a:prstGeom>
          <a:noFill/>
          <a:ln w="9525">
            <a:noFill/>
            <a:miter lim="800000"/>
            <a:headEnd/>
            <a:tailEnd/>
          </a:ln>
        </p:spPr>
      </p:pic>
    </p:spTree>
    <p:extLst>
      <p:ext uri="{BB962C8B-B14F-4D97-AF65-F5344CB8AC3E}">
        <p14:creationId xmlns:p14="http://schemas.microsoft.com/office/powerpoint/2010/main" val="413898846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143</TotalTime>
  <Words>793</Words>
  <Application>Microsoft Macintosh PowerPoint</Application>
  <PresentationFormat>On-screen Show (4:3)</PresentationFormat>
  <Paragraphs>97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Gill Sans MT</vt:lpstr>
      <vt:lpstr>Parcel</vt:lpstr>
      <vt:lpstr>PowerPoint Presentation</vt:lpstr>
      <vt:lpstr>Background of a system unit/Desktop</vt:lpstr>
      <vt:lpstr>Students Follow the instructions below to complete this project</vt:lpstr>
      <vt:lpstr>The Computer is like the Human 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TEORAH</dc:creator>
  <cp:lastModifiedBy>WILLIAMS, TEORAH</cp:lastModifiedBy>
  <cp:revision>19</cp:revision>
  <dcterms:created xsi:type="dcterms:W3CDTF">2020-06-08T23:41:42Z</dcterms:created>
  <dcterms:modified xsi:type="dcterms:W3CDTF">2020-06-09T02:08:12Z</dcterms:modified>
</cp:coreProperties>
</file>